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58" r:id="rId3"/>
    <p:sldId id="294" r:id="rId4"/>
    <p:sldId id="297" r:id="rId5"/>
    <p:sldId id="298" r:id="rId6"/>
    <p:sldId id="295" r:id="rId7"/>
    <p:sldId id="296" r:id="rId8"/>
    <p:sldId id="299" r:id="rId9"/>
    <p:sldId id="300" r:id="rId10"/>
    <p:sldId id="261" r:id="rId11"/>
    <p:sldId id="276" r:id="rId12"/>
    <p:sldId id="282" r:id="rId13"/>
    <p:sldId id="289" r:id="rId14"/>
    <p:sldId id="290" r:id="rId15"/>
    <p:sldId id="292" r:id="rId16"/>
    <p:sldId id="277" r:id="rId17"/>
    <p:sldId id="281" r:id="rId18"/>
    <p:sldId id="279" r:id="rId19"/>
    <p:sldId id="278" r:id="rId20"/>
    <p:sldId id="291" r:id="rId21"/>
    <p:sldId id="283" r:id="rId22"/>
    <p:sldId id="284" r:id="rId23"/>
    <p:sldId id="285" r:id="rId24"/>
    <p:sldId id="286" r:id="rId25"/>
    <p:sldId id="287" r:id="rId26"/>
    <p:sldId id="293" r:id="rId27"/>
    <p:sldId id="274" r:id="rId28"/>
    <p:sldId id="275" r:id="rId29"/>
    <p:sldId id="273" r:id="rId30"/>
    <p:sldId id="270" r:id="rId31"/>
    <p:sldId id="257" r:id="rId32"/>
    <p:sldId id="271" r:id="rId33"/>
    <p:sldId id="264" r:id="rId34"/>
    <p:sldId id="263" r:id="rId35"/>
    <p:sldId id="262" r:id="rId36"/>
    <p:sldId id="267" r:id="rId37"/>
    <p:sldId id="268" r:id="rId38"/>
    <p:sldId id="259" r:id="rId39"/>
    <p:sldId id="265" r:id="rId40"/>
    <p:sldId id="269" r:id="rId41"/>
    <p:sldId id="301" r:id="rId42"/>
    <p:sldId id="272" r:id="rId43"/>
    <p:sldId id="260" r:id="rId44"/>
    <p:sldId id="266" r:id="rId45"/>
    <p:sldId id="302" r:id="rId46"/>
    <p:sldId id="307" r:id="rId47"/>
    <p:sldId id="303" r:id="rId48"/>
    <p:sldId id="304" r:id="rId49"/>
    <p:sldId id="305" r:id="rId50"/>
    <p:sldId id="306" r:id="rId51"/>
    <p:sldId id="308" r:id="rId52"/>
    <p:sldId id="309" r:id="rId53"/>
    <p:sldId id="310" r:id="rId54"/>
    <p:sldId id="311" r:id="rId55"/>
    <p:sldId id="312" r:id="rId56"/>
    <p:sldId id="313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1048" y="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C893A-D29E-8A48-BA3A-6A08E865CBFF}" type="datetimeFigureOut">
              <a:rPr lang="en-US" smtClean="0"/>
              <a:pPr/>
              <a:t>5/15/14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9A814-7AA3-C54E-8729-F5E0A4D746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4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165B7B-33B4-6245-9D7A-123D31FA15CF}" type="slidenum">
              <a:rPr lang="en-US">
                <a:latin typeface="Times New Roman" pitchFamily="29" charset="0"/>
              </a:rPr>
              <a:pPr/>
              <a:t>27</a:t>
            </a:fld>
            <a:endParaRPr lang="en-US">
              <a:latin typeface="Times New Roman" pitchFamily="29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b="1">
                <a:latin typeface="Times New Roman" pitchFamily="29" charset="0"/>
                <a:ea typeface="ＭＳ Ｐゴシック" pitchFamily="29" charset="-128"/>
                <a:cs typeface="ＭＳ Ｐゴシック" pitchFamily="29" charset="-128"/>
              </a:rPr>
              <a:t>Left</a:t>
            </a:r>
            <a:r>
              <a:rPr lang="en-US">
                <a:latin typeface="Times New Roman" pitchFamily="29" charset="0"/>
                <a:ea typeface="ＭＳ Ｐゴシック" pitchFamily="29" charset="-128"/>
                <a:cs typeface="ＭＳ Ｐゴシック" pitchFamily="29" charset="-128"/>
              </a:rPr>
              <a:t>: Kroisos Anavysos, Greece(ca. 530 B.C.E.)</a:t>
            </a:r>
          </a:p>
          <a:p>
            <a:pPr eaLnBrk="1" hangingPunct="1"/>
            <a:r>
              <a:rPr lang="en-US" b="1">
                <a:latin typeface="Times New Roman" pitchFamily="29" charset="0"/>
                <a:ea typeface="ＭＳ Ｐゴシック" pitchFamily="29" charset="-128"/>
                <a:cs typeface="ＭＳ Ｐゴシック" pitchFamily="29" charset="-128"/>
              </a:rPr>
              <a:t>Right</a:t>
            </a:r>
            <a:r>
              <a:rPr lang="en-US">
                <a:latin typeface="Times New Roman" pitchFamily="29" charset="0"/>
                <a:ea typeface="ＭＳ Ｐゴシック" pitchFamily="29" charset="-128"/>
                <a:cs typeface="ＭＳ Ｐゴシック" pitchFamily="29" charset="-128"/>
              </a:rPr>
              <a:t>: Ephebe ("Kritios Boy") ca. 480 B.C.E.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7EA512-8451-7145-A2A4-2BD53D4D0E59}" type="slidenum">
              <a:rPr lang="en-US">
                <a:latin typeface="Times New Roman" pitchFamily="29" charset="0"/>
              </a:rPr>
              <a:pPr/>
              <a:t>28</a:t>
            </a:fld>
            <a:endParaRPr lang="en-US">
              <a:latin typeface="Times New Roman" pitchFamily="29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Times New Roman" pitchFamily="29" charset="0"/>
                <a:ea typeface="ＭＳ Ｐゴシック" pitchFamily="29" charset="-128"/>
                <a:cs typeface="ＭＳ Ｐゴシック" pitchFamily="29" charset="-128"/>
              </a:rPr>
              <a:t>Greek High Classical, Polykleitos, Doryphorus, ~450 BCE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EA3-867A-3143-951A-6470FC368414}" type="datetimeFigureOut">
              <a:rPr lang="en-US" smtClean="0"/>
              <a:pPr/>
              <a:t>5/15/14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3FE2-1C4C-7946-99DA-903A222AF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EA3-867A-3143-951A-6470FC368414}" type="datetimeFigureOut">
              <a:rPr lang="en-US" smtClean="0"/>
              <a:pPr/>
              <a:t>5/15/14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3FE2-1C4C-7946-99DA-903A222AF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EA3-867A-3143-951A-6470FC368414}" type="datetimeFigureOut">
              <a:rPr lang="en-US" smtClean="0"/>
              <a:pPr/>
              <a:t>5/15/14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3FE2-1C4C-7946-99DA-903A222AF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EA3-867A-3143-951A-6470FC368414}" type="datetimeFigureOut">
              <a:rPr lang="en-US" smtClean="0"/>
              <a:pPr/>
              <a:t>5/15/14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3FE2-1C4C-7946-99DA-903A222AF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EA3-867A-3143-951A-6470FC368414}" type="datetimeFigureOut">
              <a:rPr lang="en-US" smtClean="0"/>
              <a:pPr/>
              <a:t>5/15/14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3FE2-1C4C-7946-99DA-903A222AF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EA3-867A-3143-951A-6470FC368414}" type="datetimeFigureOut">
              <a:rPr lang="en-US" smtClean="0"/>
              <a:pPr/>
              <a:t>5/15/14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3FE2-1C4C-7946-99DA-903A222AF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EA3-867A-3143-951A-6470FC368414}" type="datetimeFigureOut">
              <a:rPr lang="en-US" smtClean="0"/>
              <a:pPr/>
              <a:t>5/15/14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3FE2-1C4C-7946-99DA-903A222AF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EA3-867A-3143-951A-6470FC368414}" type="datetimeFigureOut">
              <a:rPr lang="en-US" smtClean="0"/>
              <a:pPr/>
              <a:t>5/15/14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3FE2-1C4C-7946-99DA-903A222AF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EA3-867A-3143-951A-6470FC368414}" type="datetimeFigureOut">
              <a:rPr lang="en-US" smtClean="0"/>
              <a:pPr/>
              <a:t>5/15/14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3FE2-1C4C-7946-99DA-903A222AF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EA3-867A-3143-951A-6470FC368414}" type="datetimeFigureOut">
              <a:rPr lang="en-US" smtClean="0"/>
              <a:pPr/>
              <a:t>5/15/14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3FE2-1C4C-7946-99DA-903A222AF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EA3-867A-3143-951A-6470FC368414}" type="datetimeFigureOut">
              <a:rPr lang="en-US" smtClean="0"/>
              <a:pPr/>
              <a:t>5/15/14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3FE2-1C4C-7946-99DA-903A222AF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30EA3-867A-3143-951A-6470FC368414}" type="datetimeFigureOut">
              <a:rPr lang="en-US" smtClean="0"/>
              <a:pPr/>
              <a:t>5/15/14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A3FE2-1C4C-7946-99DA-903A222AF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143000"/>
            <a:ext cx="7772400" cy="1470025"/>
          </a:xfrm>
        </p:spPr>
        <p:txBody>
          <a:bodyPr>
            <a:normAutofit/>
          </a:bodyPr>
          <a:lstStyle/>
          <a:p>
            <a:r>
              <a:rPr lang="en-US" sz="7200" dirty="0" smtClean="0"/>
              <a:t>The Human Figure</a:t>
            </a:r>
            <a:endParaRPr lang="en-US" sz="7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dypattern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1"/>
            <a:ext cx="58801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ttfriedbammesdernack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0"/>
            <a:ext cx="4673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143000"/>
            <a:ext cx="7772400" cy="1470025"/>
          </a:xfrm>
        </p:spPr>
        <p:txBody>
          <a:bodyPr/>
          <a:lstStyle/>
          <a:p>
            <a:r>
              <a:rPr lang="en-US" dirty="0" smtClean="0"/>
              <a:t>Human Bone structure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894033-human-skull-side-view-digital-illustr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-1"/>
            <a:ext cx="51435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egory3_family_227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60928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uman_Skull_01_by_qxvw1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1435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anspine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388" y="0"/>
            <a:ext cx="45434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bon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-1"/>
            <a:ext cx="90932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00070064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188" y="0"/>
            <a:ext cx="52990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22Figure-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5778"/>
            <a:ext cx="6705600" cy="68371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portions of the Human Figure, Leonardo da Vinci, 1485-14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963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057400"/>
            <a:ext cx="464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Human Muscle Systems</a:t>
            </a:r>
            <a:endParaRPr lang="en-US" sz="6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619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066800"/>
            <a:ext cx="5321300" cy="548640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8601-anatomically-correct-medical-model-of-the-human-body-women-muscles-and-ligaments-showing-transpar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51435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6148-821994-822893-16616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3074"/>
            <a:ext cx="5849938" cy="682492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atom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0"/>
            <a:ext cx="60483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scular syste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0"/>
            <a:ext cx="6829425" cy="68294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057400"/>
            <a:ext cx="464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The Figure-Complete</a:t>
            </a:r>
            <a:endParaRPr lang="en-US" sz="6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0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5775" y="0"/>
            <a:ext cx="409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 descr="greek-kour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4450" y="0"/>
            <a:ext cx="2114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52500" y="0"/>
            <a:ext cx="3722688" cy="7194550"/>
            <a:chOff x="-3" y="0"/>
            <a:chExt cx="2345" cy="4532"/>
          </a:xfrm>
        </p:grpSpPr>
        <p:sp>
          <p:nvSpPr>
            <p:cNvPr id="74762" name="Line 5"/>
            <p:cNvSpPr>
              <a:spLocks noChangeShapeType="1"/>
            </p:cNvSpPr>
            <p:nvPr/>
          </p:nvSpPr>
          <p:spPr bwMode="auto">
            <a:xfrm>
              <a:off x="0" y="1186"/>
              <a:ext cx="234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63" name="Line 6"/>
            <p:cNvSpPr>
              <a:spLocks noChangeShapeType="1"/>
            </p:cNvSpPr>
            <p:nvPr/>
          </p:nvSpPr>
          <p:spPr bwMode="auto">
            <a:xfrm>
              <a:off x="-3" y="1822"/>
              <a:ext cx="196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64" name="Line 7"/>
            <p:cNvSpPr>
              <a:spLocks noChangeShapeType="1"/>
            </p:cNvSpPr>
            <p:nvPr/>
          </p:nvSpPr>
          <p:spPr bwMode="auto">
            <a:xfrm>
              <a:off x="895" y="0"/>
              <a:ext cx="0" cy="45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65" name="Line 8"/>
            <p:cNvSpPr>
              <a:spLocks noChangeShapeType="1"/>
            </p:cNvSpPr>
            <p:nvPr/>
          </p:nvSpPr>
          <p:spPr bwMode="auto">
            <a:xfrm>
              <a:off x="-3" y="3013"/>
              <a:ext cx="196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505325" y="-239713"/>
            <a:ext cx="3746500" cy="7434263"/>
            <a:chOff x="3180" y="-151"/>
            <a:chExt cx="2360" cy="4683"/>
          </a:xfrm>
        </p:grpSpPr>
        <p:sp>
          <p:nvSpPr>
            <p:cNvPr id="74758" name="Line 10"/>
            <p:cNvSpPr>
              <a:spLocks noChangeShapeType="1"/>
            </p:cNvSpPr>
            <p:nvPr/>
          </p:nvSpPr>
          <p:spPr bwMode="auto">
            <a:xfrm>
              <a:off x="3180" y="1130"/>
              <a:ext cx="2342" cy="11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59" name="Line 11"/>
            <p:cNvSpPr>
              <a:spLocks noChangeShapeType="1"/>
            </p:cNvSpPr>
            <p:nvPr/>
          </p:nvSpPr>
          <p:spPr bwMode="auto">
            <a:xfrm flipV="1">
              <a:off x="3213" y="1709"/>
              <a:ext cx="2327" cy="27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60" name="Line 12"/>
            <p:cNvSpPr>
              <a:spLocks noChangeShapeType="1"/>
            </p:cNvSpPr>
            <p:nvPr/>
          </p:nvSpPr>
          <p:spPr bwMode="auto">
            <a:xfrm>
              <a:off x="4291" y="-151"/>
              <a:ext cx="138" cy="468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61" name="Line 13"/>
            <p:cNvSpPr>
              <a:spLocks noChangeShapeType="1"/>
            </p:cNvSpPr>
            <p:nvPr/>
          </p:nvSpPr>
          <p:spPr bwMode="auto">
            <a:xfrm flipV="1">
              <a:off x="3180" y="2871"/>
              <a:ext cx="2342" cy="5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Greek High Classical, Polykleitos, Doryphorus, ~450 BCE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/>
          <a:stretch>
            <a:fillRect/>
          </a:stretch>
        </p:blipFill>
        <p:spPr bwMode="auto">
          <a:xfrm>
            <a:off x="2959100" y="0"/>
            <a:ext cx="275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_davi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5" y="-1"/>
            <a:ext cx="51435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My Documents\M's art\Nonwestern, Africa, Dogon Primordial Coup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2881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http://www.lib.virginia.edu/clemons/RMC/exhib/93.ray.aa/aa05ft.jpg"/>
          <p:cNvPicPr>
            <a:picLocks noChangeAspect="1" noChangeArrowheads="1"/>
          </p:cNvPicPr>
          <p:nvPr/>
        </p:nvPicPr>
        <p:blipFill>
          <a:blip r:embed="rId3"/>
          <a:srcRect l="8369" t="5556" r="7933" b="3334"/>
          <a:stretch>
            <a:fillRect/>
          </a:stretch>
        </p:blipFill>
        <p:spPr bwMode="auto">
          <a:xfrm>
            <a:off x="5181600" y="0"/>
            <a:ext cx="3344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057400"/>
            <a:ext cx="4648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Gesture drawing</a:t>
            </a:r>
            <a:endParaRPr lang="en-US" sz="6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n112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3987"/>
            <a:ext cx="6476999" cy="647699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2286000"/>
            <a:ext cx="601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Human face</a:t>
            </a:r>
            <a:endParaRPr lang="en-US" sz="66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male_Face_proportions_by_buktopgich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-1"/>
            <a:ext cx="5486400" cy="675924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byface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675" y="76200"/>
            <a:ext cx="5573942" cy="67056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92482850667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50" y="163513"/>
            <a:ext cx="45910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hammad_Ali_NYWTS.jp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54641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-m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75" y="44450"/>
            <a:ext cx="46799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2456636fa51Sf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0"/>
            <a:ext cx="4575175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nny-chair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250" y="123825"/>
            <a:ext cx="9144000" cy="66992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yzantine, Virgin and Child Enthroned w Saints and Angels, ea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2133600" y="0"/>
            <a:ext cx="4749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057400"/>
            <a:ext cx="464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Facial features and proportion</a:t>
            </a:r>
            <a:endParaRPr lang="en-US" sz="60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533400"/>
            <a:ext cx="464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Key Human Face/Head Proportions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2514600"/>
            <a:ext cx="58674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Eyes are in the center of head on the vertical axis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The base of the nose is about 2/3 of the way down the face-vertical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Eyes are separated from each other by one eye width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The mouth is about as wide as two eyes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Ears on the vertical extend from the top of the eye to the bottom of the nose </a:t>
            </a:r>
          </a:p>
          <a:p>
            <a:pPr lvl="8">
              <a:buFont typeface="Arial"/>
              <a:buChar char="•"/>
            </a:pPr>
            <a:r>
              <a:rPr lang="en-US" sz="1200" dirty="0" smtClean="0"/>
              <a:t>Thanks Wikipedia!</a:t>
            </a:r>
            <a:endParaRPr lang="en-US" sz="1200" dirty="0"/>
          </a:p>
        </p:txBody>
      </p:sp>
      <p:pic>
        <p:nvPicPr>
          <p:cNvPr id="4" name="Picture 3" descr="Female_Face_proportions_by_buktopgich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981200"/>
            <a:ext cx="3352800" cy="413065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057400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Hands</a:t>
            </a:r>
            <a:endParaRPr lang="en-US" sz="6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aying_Hands_-_Albrecht_Dur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0"/>
            <a:ext cx="41751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33400" y="1143000"/>
            <a:ext cx="7772400" cy="1470025"/>
          </a:xfrm>
        </p:spPr>
        <p:txBody>
          <a:bodyPr>
            <a:normAutofit/>
          </a:bodyPr>
          <a:lstStyle/>
          <a:p>
            <a:r>
              <a:rPr lang="en-US" sz="7200" dirty="0" smtClean="0"/>
              <a:t>The Human Figure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8689918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800" y="11049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738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8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775" y="733425"/>
            <a:ext cx="737235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3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68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465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916" y="1013883"/>
            <a:ext cx="6997700" cy="466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95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gyptian, Old Kingdom, Palette of Narmer, 3000 B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937" y="381000"/>
            <a:ext cx="8932863" cy="624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319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1450" y="1111255"/>
            <a:ext cx="6896098" cy="459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717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8300" y="1714500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229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5900" y="1714500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726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198" y="1143002"/>
            <a:ext cx="6858003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212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0" y="838200"/>
            <a:ext cx="6400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627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351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My Documents\M's art\Picasso, Les Demoiselles d'Avignon, 1907.jpg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990600" y="365125"/>
            <a:ext cx="6272213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6" descr="De Kooning, Woman I, 1950-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0"/>
            <a:ext cx="523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057400"/>
            <a:ext cx="464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Human Body Proportions</a:t>
            </a:r>
            <a:endParaRPr lang="en-US" sz="6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304800"/>
            <a:ext cx="464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Key Human Body Proportions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057400"/>
            <a:ext cx="6400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7-8 heads per average human body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3 heads to human navel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6 heads to just below the knee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Just below hip bone is at half way height of body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At rest one’s arm (tip of fingers) drops to the middle </a:t>
            </a:r>
            <a:r>
              <a:rPr lang="en-US" sz="2800" smtClean="0"/>
              <a:t>of the </a:t>
            </a:r>
            <a:r>
              <a:rPr lang="en-US" sz="2800" dirty="0" smtClean="0"/>
              <a:t>thigh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Length of foot is about length of forearm</a:t>
            </a:r>
          </a:p>
          <a:p>
            <a:pPr lvl="7">
              <a:buFont typeface="Arial"/>
              <a:buChar char="•"/>
            </a:pPr>
            <a:r>
              <a:rPr lang="en-US" sz="1200" dirty="0" smtClean="0"/>
              <a:t>Thanks Wikipedia!</a:t>
            </a:r>
            <a:endParaRPr lang="en-US" sz="1200" dirty="0"/>
          </a:p>
        </p:txBody>
      </p:sp>
      <p:pic>
        <p:nvPicPr>
          <p:cNvPr id="4" name="Picture 3" descr="human-proportion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087" y="2514600"/>
            <a:ext cx="2982913" cy="24595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204</Words>
  <Application>Microsoft Macintosh PowerPoint</Application>
  <PresentationFormat>On-screen Show (4:3)</PresentationFormat>
  <Paragraphs>30</Paragraphs>
  <Slides>56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The Human Figure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 Bone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Human Figure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OPRFHS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</dc:creator>
  <cp:lastModifiedBy>MARK COLLINS</cp:lastModifiedBy>
  <cp:revision>36</cp:revision>
  <dcterms:created xsi:type="dcterms:W3CDTF">2011-04-19T19:39:40Z</dcterms:created>
  <dcterms:modified xsi:type="dcterms:W3CDTF">2014-05-15T12:03:52Z</dcterms:modified>
</cp:coreProperties>
</file>