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1" r:id="rId3"/>
    <p:sldId id="299" r:id="rId4"/>
    <p:sldId id="300" r:id="rId5"/>
    <p:sldId id="301" r:id="rId6"/>
    <p:sldId id="302" r:id="rId7"/>
    <p:sldId id="303" r:id="rId8"/>
    <p:sldId id="294" r:id="rId9"/>
    <p:sldId id="295" r:id="rId10"/>
    <p:sldId id="305" r:id="rId11"/>
    <p:sldId id="296" r:id="rId12"/>
    <p:sldId id="297" r:id="rId13"/>
    <p:sldId id="298" r:id="rId14"/>
    <p:sldId id="306" r:id="rId15"/>
    <p:sldId id="304" r:id="rId16"/>
    <p:sldId id="260" r:id="rId17"/>
    <p:sldId id="275" r:id="rId18"/>
    <p:sldId id="274" r:id="rId19"/>
    <p:sldId id="280" r:id="rId20"/>
    <p:sldId id="282" r:id="rId21"/>
    <p:sldId id="263" r:id="rId22"/>
    <p:sldId id="283" r:id="rId23"/>
    <p:sldId id="276" r:id="rId24"/>
    <p:sldId id="286" r:id="rId25"/>
    <p:sldId id="258" r:id="rId26"/>
    <p:sldId id="284" r:id="rId27"/>
    <p:sldId id="266" r:id="rId28"/>
    <p:sldId id="259" r:id="rId29"/>
    <p:sldId id="265" r:id="rId30"/>
    <p:sldId id="291" r:id="rId31"/>
    <p:sldId id="262" r:id="rId32"/>
    <p:sldId id="267" r:id="rId33"/>
    <p:sldId id="273" r:id="rId34"/>
    <p:sldId id="292" r:id="rId35"/>
    <p:sldId id="261" r:id="rId36"/>
    <p:sldId id="271" r:id="rId37"/>
    <p:sldId id="270" r:id="rId38"/>
    <p:sldId id="272" r:id="rId39"/>
    <p:sldId id="288" r:id="rId40"/>
    <p:sldId id="277" r:id="rId41"/>
    <p:sldId id="289" r:id="rId42"/>
    <p:sldId id="278" r:id="rId43"/>
    <p:sldId id="290" r:id="rId44"/>
    <p:sldId id="285" r:id="rId45"/>
    <p:sldId id="287" r:id="rId46"/>
    <p:sldId id="293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00" autoAdjust="0"/>
  </p:normalViewPr>
  <p:slideViewPr>
    <p:cSldViewPr snapToObjects="1">
      <p:cViewPr>
        <p:scale>
          <a:sx n="75" d="100"/>
          <a:sy n="75" d="100"/>
        </p:scale>
        <p:origin x="-89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1648-314C-0F49-82CE-038C919A7303}" type="datetimeFigureOut">
              <a:rPr lang="en-US" smtClean="0"/>
              <a:t>8/16/15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parts of a composition</a:t>
            </a:r>
          </a:p>
          <a:p>
            <a:pPr algn="ctr"/>
            <a:endParaRPr lang="en-US" dirty="0" smtClean="0"/>
          </a:p>
          <a:p>
            <a:pPr algn="ctr">
              <a:buFont typeface="Arial"/>
              <a:buChar char="•"/>
            </a:pPr>
            <a:r>
              <a:rPr lang="en-US" dirty="0" smtClean="0"/>
              <a:t>Point of view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Light source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Number of objects</a:t>
            </a:r>
          </a:p>
          <a:p>
            <a:pPr lvl="2" algn="ctr">
              <a:buFont typeface="Arial"/>
              <a:buChar char="•"/>
            </a:pPr>
            <a:r>
              <a:rPr lang="en-US" sz="1400" dirty="0" smtClean="0"/>
              <a:t>Negative/positive space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Relationship of objects to each other</a:t>
            </a:r>
          </a:p>
          <a:p>
            <a:pPr lvl="1" algn="ctr">
              <a:buFont typeface="Arial"/>
              <a:buChar char="•"/>
            </a:pPr>
            <a:r>
              <a:rPr lang="en-US" sz="1400" dirty="0" smtClean="0"/>
              <a:t>Spacing between </a:t>
            </a:r>
          </a:p>
          <a:p>
            <a:pPr lvl="1" algn="ctr">
              <a:buFont typeface="Arial"/>
              <a:buChar char="•"/>
            </a:pPr>
            <a:r>
              <a:rPr lang="en-US" sz="1400" dirty="0" smtClean="0"/>
              <a:t>Overlapping &amp; cropping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Use of space +, -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838200"/>
            <a:ext cx="3532909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64725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Shape relationships</a:t>
            </a:r>
            <a:endParaRPr lang="en-US" sz="2400" dirty="0"/>
          </a:p>
        </p:txBody>
      </p:sp>
      <p:pic>
        <p:nvPicPr>
          <p:cNvPr id="5" name="Picture 4" descr="composition exampl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1066800"/>
            <a:ext cx="35329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cropping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85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4464" y="6396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5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4464" y="6396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36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72" y="990093"/>
            <a:ext cx="3845028" cy="497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4464" y="63963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depth</a:t>
            </a:r>
            <a:endParaRPr lang="en-US" sz="2400" dirty="0"/>
          </a:p>
        </p:txBody>
      </p:sp>
      <p:pic>
        <p:nvPicPr>
          <p:cNvPr id="5" name="Picture 4" descr="composition example 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564"/>
            <a:ext cx="4036291" cy="52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6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Point of view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779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View-farther away</a:t>
            </a:r>
            <a:endParaRPr lang="en-US" dirty="0"/>
          </a:p>
        </p:txBody>
      </p:sp>
      <p:pic>
        <p:nvPicPr>
          <p:cNvPr id="3" name="Picture 2" descr="Still-life-with-apples-and-peaches-by-Cezan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01000" cy="647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zanne.ap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1722"/>
            <a:ext cx="7696200" cy="6414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View-close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-life-with-seven-apples-18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188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11933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View-very close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8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_StillLife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8" y="56897"/>
            <a:ext cx="7900292" cy="642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42010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View-eye level and up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1383030"/>
            <a:ext cx="77084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Building a </a:t>
            </a:r>
            <a:r>
              <a:rPr lang="en-US" sz="8800" dirty="0" smtClean="0"/>
              <a:t>composition</a:t>
            </a:r>
            <a:r>
              <a:rPr lang="en-US" sz="7200" dirty="0" smtClean="0"/>
              <a:t>-parts of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4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Light Source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1113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_StillLife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8" y="56897"/>
            <a:ext cx="7900292" cy="642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42010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Source – indirect, muted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-life-with-seven-apples-18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188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10394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Source – strong, directional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ul-cezanne-three-apples-1878-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04" y="0"/>
            <a:ext cx="414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7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412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Source – very strong, directional </a:t>
            </a:r>
            <a:endParaRPr lang="en-US" dirty="0"/>
          </a:p>
        </p:txBody>
      </p:sp>
      <p:pic>
        <p:nvPicPr>
          <p:cNvPr id="3" name="Picture 2" descr="caravaggio-the-calling-of-saint-matth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28600"/>
            <a:ext cx="88138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68399429_c9ff0013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257800" cy="657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472535"/>
            <a:ext cx="462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 source-defined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Number of Objects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1897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MorteAvecC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7200"/>
            <a:ext cx="9144001" cy="5749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057" y="6412468"/>
            <a:ext cx="452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objects-two or three only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 Still Life 1960 with grey jug 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8900"/>
            <a:ext cx="8396130" cy="63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324600"/>
            <a:ext cx="462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Few Objects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et Fish still life paint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80866"/>
            <a:ext cx="6324601" cy="6195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81690"/>
            <a:ext cx="39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objects-many objects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omposition example 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1" y="0"/>
            <a:ext cx="887505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6315557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Line Direction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802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Use of Space + </a:t>
            </a:r>
            <a:r>
              <a:rPr lang="en-US" sz="4400" dirty="0" smtClean="0"/>
              <a:t>&amp;</a:t>
            </a:r>
            <a:r>
              <a:rPr lang="en-US" sz="7200" dirty="0" smtClean="0"/>
              <a:t> -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611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-with-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0"/>
            <a:ext cx="5399087" cy="6496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49695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space- a 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1334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space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flipV="1">
            <a:off x="5105400" y="1411359"/>
            <a:ext cx="2819400" cy="1981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429671" flipV="1">
            <a:off x="4442787" y="2036345"/>
            <a:ext cx="3553358" cy="1632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647135" flipV="1">
            <a:off x="3508562" y="1051411"/>
            <a:ext cx="4442027" cy="14370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775499" flipV="1">
            <a:off x="5018140" y="3798260"/>
            <a:ext cx="4774599" cy="1489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9265045">
            <a:off x="1090839" y="3802403"/>
            <a:ext cx="7586398" cy="15678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asso_Still_Life_with_Violin_and_Fruit_19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800600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49695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space- a little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space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9560256" flipV="1">
            <a:off x="5994968" y="4598908"/>
            <a:ext cx="2057187" cy="17331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_Cezanne_CEP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0"/>
            <a:ext cx="7629525" cy="6179143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457200" y="2743200"/>
            <a:ext cx="8077200" cy="137314"/>
          </a:xfrm>
          <a:prstGeom prst="left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625472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Horizon line-single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02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2743200"/>
            <a:ext cx="7708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Creating Space-Horizon Line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0" y="7620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51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 Life with Peaches and Pe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4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00" y="645477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Horizon line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 Life with Peaches and Pe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4775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0" y="5006975"/>
            <a:ext cx="9144000" cy="152400"/>
          </a:xfrm>
          <a:prstGeom prst="leftRightArrow">
            <a:avLst/>
          </a:prstGeom>
          <a:solidFill>
            <a:srgbClr val="FFFF00">
              <a:alpha val="49000"/>
            </a:srgbClr>
          </a:solidFill>
          <a:ln>
            <a:solidFill>
              <a:schemeClr val="accent1">
                <a:shade val="95000"/>
                <a:satMod val="105000"/>
                <a:alpha val="1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20655861" flipV="1">
            <a:off x="-211248" y="1963142"/>
            <a:ext cx="9513627" cy="146689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5477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Horizon line-horizontal and diagonal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30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zanne_Still-Life_with_Plaster_Cupid_1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76200"/>
            <a:ext cx="4875186" cy="6248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63373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Directional Lines-numerous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zanne_Still-Life_with_Plaster_Cupid_1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76200"/>
            <a:ext cx="4875186" cy="6248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9252615">
            <a:off x="1892170" y="4525378"/>
            <a:ext cx="3517502" cy="457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983758" flipH="1">
            <a:off x="4924130" y="1712399"/>
            <a:ext cx="200474" cy="312420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4164557">
            <a:off x="5942085" y="-655805"/>
            <a:ext cx="213433" cy="513292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0963097">
            <a:off x="3860724" y="195428"/>
            <a:ext cx="175988" cy="387634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0896466">
            <a:off x="5507293" y="-166454"/>
            <a:ext cx="74485" cy="2786381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20692831">
            <a:off x="6548373" y="2495606"/>
            <a:ext cx="209951" cy="4285473"/>
          </a:xfrm>
          <a:prstGeom prst="upArrow">
            <a:avLst/>
          </a:prstGeom>
          <a:solidFill>
            <a:srgbClr val="FFFF00">
              <a:alpha val="51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4949898">
            <a:off x="4703082" y="1739401"/>
            <a:ext cx="184770" cy="6196961"/>
          </a:xfrm>
          <a:prstGeom prst="upArrow">
            <a:avLst/>
          </a:prstGeom>
          <a:solidFill>
            <a:srgbClr val="FFFF00">
              <a:alpha val="51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95600" y="63373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Directional Lines-numerous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59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2743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Objects cropped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0" y="7620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7696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6315557"/>
            <a:ext cx="2819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Line Direction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4513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perfect_cup___a_morning_coffee_still_life_food_and_drink__still_life__073b8531b198aafd01535f8ad8fabd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02952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150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Objects cropped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56478" y="228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space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7656379" flipV="1">
            <a:off x="-188409" y="3119717"/>
            <a:ext cx="2057187" cy="405389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8960694" flipV="1">
            <a:off x="6557635" y="5197656"/>
            <a:ext cx="2057187" cy="40482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9884942" flipV="1">
            <a:off x="2760220" y="703339"/>
            <a:ext cx="2057187" cy="40482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zanne.ap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1722"/>
            <a:ext cx="7696200" cy="6414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9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24 By the Bot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"/>
            <a:ext cx="40569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3048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 Still Life 1960 with grey jug 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8900"/>
            <a:ext cx="8396130" cy="63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324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Cropping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55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2743200"/>
            <a:ext cx="7708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Objects’ relationship to each other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0" y="7620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536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 Still Life 1960 with grey jug 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8900"/>
            <a:ext cx="8396130" cy="63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100" y="6324600"/>
            <a:ext cx="778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Objects clustered with lots of (continuous) negative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151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68399429_c9ff0013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257800" cy="657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472535"/>
            <a:ext cx="462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Objects spread 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17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 Still life 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8467"/>
            <a:ext cx="885433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0270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Groups of objects with negative  space broken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19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88750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331914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Line direction and depth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2617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64725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Shape relationships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17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omposition example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36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64725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Shape relationships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985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238</Words>
  <Application>Microsoft Macintosh PowerPoint</Application>
  <PresentationFormat>On-screen Show (4:3)</PresentationFormat>
  <Paragraphs>85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OPRFHS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 COLLINS</cp:lastModifiedBy>
  <cp:revision>74</cp:revision>
  <dcterms:created xsi:type="dcterms:W3CDTF">2011-02-05T13:34:35Z</dcterms:created>
  <dcterms:modified xsi:type="dcterms:W3CDTF">2015-08-16T17:15:59Z</dcterms:modified>
</cp:coreProperties>
</file>